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notesMasterIdLst>
    <p:notesMasterId r:id="rId7"/>
  </p:notes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78" d="100"/>
          <a:sy n="78" d="100"/>
        </p:scale>
        <p:origin x="778" y="77"/>
      </p:cViewPr>
      <p:guideLst>
        <p:guide pos="3840"/>
        <p:guide pos="2160" orient="horz"/>
      </p:guideLst>
    </p:cSldViewPr>
  </p:slideViewPr>
  <p:gridSpacing cx="76200" cy="7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 /><Relationship Id="rId9" Type="http://schemas.openxmlformats.org/officeDocument/2006/relationships/tableStyles" Target="tableStyles.xml" /><Relationship Id="rId10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9882561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71421617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64698F-7722-45FE-8447-BC73A8214EE4}" type="datetimeFigureOut">
              <a:rPr lang="fr-FR"/>
              <a:t>06/11/2025</a:t>
            </a:fld>
            <a:endParaRPr lang="fr-FR"/>
          </a:p>
        </p:txBody>
      </p:sp>
      <p:sp>
        <p:nvSpPr>
          <p:cNvPr id="833638507" name="Espace réservé de l'image des diapositives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fr-FR"/>
          </a:p>
        </p:txBody>
      </p:sp>
      <p:sp>
        <p:nvSpPr>
          <p:cNvPr id="2011672300" name="Espace réservé des notes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842606521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74061176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A711AFB-C2CD-4023-A82E-56398E8E0797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011172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7937777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1040912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360CF7A-130C-C7D2-23EC-D2D31C6A089A}" type="slidenum">
              <a:rPr/>
              <a:t>1</a:t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408538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2859467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0052610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F82F73C-8D7C-12AF-6BDC-635D2DDD1431}" type="slidenum">
              <a:rPr/>
              <a:t>2</a:t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631815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6500343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4148121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4351C06-1BC5-10F9-98AB-2A14D4D9DBE9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9172581" name="Rectangle 32"/>
          <p:cNvSpPr/>
          <p:nvPr userDrawn="1"/>
        </p:nvSpPr>
        <p:spPr bwMode="auto">
          <a:xfrm>
            <a:off x="0" y="1062524"/>
            <a:ext cx="12192000" cy="5795476"/>
          </a:xfrm>
          <a:prstGeom prst="rect">
            <a:avLst/>
          </a:prstGeom>
          <a:solidFill>
            <a:srgbClr val="00A5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65755603" name="Titre 1"/>
          <p:cNvSpPr>
            <a:spLocks noGrp="1"/>
          </p:cNvSpPr>
          <p:nvPr>
            <p:ph type="ctrTitle" hasCustomPrompt="1"/>
          </p:nvPr>
        </p:nvSpPr>
        <p:spPr bwMode="auto">
          <a:xfrm>
            <a:off x="1790366" y="1409756"/>
            <a:ext cx="6256354" cy="1596728"/>
          </a:xfrm>
          <a:prstGeom prst="rect">
            <a:avLst/>
          </a:prstGeom>
          <a:solidFill>
            <a:srgbClr val="00A5AD"/>
          </a:solidFill>
        </p:spPr>
        <p:txBody>
          <a:bodyPr anchor="ctr"/>
          <a:lstStyle>
            <a:lvl1pPr algn="l">
              <a:defRPr sz="44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Titre</a:t>
            </a:r>
            <a:endParaRPr/>
          </a:p>
        </p:txBody>
      </p:sp>
      <p:sp>
        <p:nvSpPr>
          <p:cNvPr id="141779595" name="Espace réservé du texte 1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790366" y="168743"/>
            <a:ext cx="6256354" cy="7744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1">
                <a:solidFill>
                  <a:srgbClr val="00A5AD"/>
                </a:solidFill>
              </a:defRPr>
            </a:lvl1pPr>
          </a:lstStyle>
          <a:p>
            <a:pPr lvl="0">
              <a:defRPr/>
            </a:pPr>
            <a:r>
              <a:rPr lang="fr-FR"/>
              <a:t>Date et lieu</a:t>
            </a:r>
            <a:endParaRPr/>
          </a:p>
        </p:txBody>
      </p:sp>
      <p:sp>
        <p:nvSpPr>
          <p:cNvPr id="20848588" name="Rectangle 3"/>
          <p:cNvSpPr/>
          <p:nvPr userDrawn="1"/>
        </p:nvSpPr>
        <p:spPr bwMode="auto">
          <a:xfrm>
            <a:off x="0" y="1053524"/>
            <a:ext cx="12192001" cy="18000"/>
          </a:xfrm>
          <a:prstGeom prst="rect">
            <a:avLst/>
          </a:prstGeom>
          <a:solidFill>
            <a:srgbClr val="00A5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035804329" name="Image 2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8732" y="84221"/>
            <a:ext cx="1285911" cy="862442"/>
          </a:xfrm>
          <a:prstGeom prst="rect">
            <a:avLst/>
          </a:prstGeom>
        </p:spPr>
      </p:pic>
      <p:pic>
        <p:nvPicPr>
          <p:cNvPr id="1433656251" name="Image 28"/>
          <p:cNvPicPr>
            <a:picLocks noChangeAspect="1"/>
          </p:cNvPicPr>
          <p:nvPr userDrawn="1"/>
        </p:nvPicPr>
        <p:blipFill>
          <a:blip r:embed="rId3"/>
          <a:srcRect l="31179" t="0" r="0" b="0"/>
          <a:stretch/>
        </p:blipFill>
        <p:spPr bwMode="auto">
          <a:xfrm>
            <a:off x="9597357" y="310161"/>
            <a:ext cx="2387165" cy="527760"/>
          </a:xfrm>
          <a:prstGeom prst="rect">
            <a:avLst/>
          </a:prstGeom>
        </p:spPr>
      </p:pic>
      <p:pic>
        <p:nvPicPr>
          <p:cNvPr id="1590081352" name="Image 30"/>
          <p:cNvPicPr>
            <a:picLocks noChangeAspect="1"/>
          </p:cNvPicPr>
          <p:nvPr userDrawn="1"/>
        </p:nvPicPr>
        <p:blipFill>
          <a:blip r:embed="rId4"/>
          <a:srcRect l="30921" t="0" r="1" b="77307"/>
          <a:stretch/>
        </p:blipFill>
        <p:spPr bwMode="auto">
          <a:xfrm>
            <a:off x="-1" y="4091034"/>
            <a:ext cx="8396038" cy="276696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14200186" name="Espace réservé du texte 37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791814" y="3330131"/>
            <a:ext cx="6254906" cy="4372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1">
                <a:solidFill>
                  <a:schemeClr val="bg1"/>
                </a:solidFill>
              </a:defRPr>
            </a:lvl1pPr>
            <a:lvl2pPr>
              <a:defRPr sz="2400" b="1">
                <a:solidFill>
                  <a:schemeClr val="bg1"/>
                </a:solidFill>
              </a:defRPr>
            </a:lvl2pPr>
            <a:lvl3pPr>
              <a:defRPr sz="2400" b="1">
                <a:solidFill>
                  <a:schemeClr val="bg1"/>
                </a:solidFill>
              </a:defRPr>
            </a:lvl3pPr>
            <a:lvl4pPr>
              <a:defRPr sz="2400" b="1">
                <a:solidFill>
                  <a:schemeClr val="bg1"/>
                </a:solidFill>
              </a:defRPr>
            </a:lvl4pPr>
            <a:lvl5pPr>
              <a:defRPr sz="2400" b="1"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fr-FR"/>
              <a:t>Présentateur(s)</a:t>
            </a:r>
            <a:endParaRPr/>
          </a:p>
        </p:txBody>
      </p:sp>
      <p:sp>
        <p:nvSpPr>
          <p:cNvPr id="1094368811" name="Espace réservé pour une image  39"/>
          <p:cNvSpPr>
            <a:spLocks noGrp="1"/>
          </p:cNvSpPr>
          <p:nvPr>
            <p:ph type="pic" sz="quarter" idx="12" hasCustomPrompt="1"/>
          </p:nvPr>
        </p:nvSpPr>
        <p:spPr bwMode="auto">
          <a:xfrm>
            <a:off x="8396288" y="1409700"/>
            <a:ext cx="3527425" cy="5138738"/>
          </a:xfrm>
          <a:prstGeom prst="rect">
            <a:avLst/>
          </a:prstGeom>
          <a:ln>
            <a:solidFill>
              <a:srgbClr val="008D8A"/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600" b="1" i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Insérez une illustration en cliquant sur l’icone image ci-dessous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Diapo transition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54276042" name="Espace réservé du numéro de diapositive 2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C23C3DF-6F72-4440-AF31-860A4E49D89F}" type="slidenum">
              <a:rPr lang="fr-FR"/>
              <a:t>‹N°›</a:t>
            </a:fld>
            <a:endParaRPr lang="fr-FR"/>
          </a:p>
        </p:txBody>
      </p:sp>
      <p:sp>
        <p:nvSpPr>
          <p:cNvPr id="2016656927" name="Rectangle 3"/>
          <p:cNvSpPr/>
          <p:nvPr userDrawn="1"/>
        </p:nvSpPr>
        <p:spPr bwMode="auto">
          <a:xfrm>
            <a:off x="0" y="4789430"/>
            <a:ext cx="12192000" cy="2068570"/>
          </a:xfrm>
          <a:prstGeom prst="rect">
            <a:avLst/>
          </a:prstGeom>
          <a:solidFill>
            <a:srgbClr val="00A5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2814544" name="Rectangle 6"/>
          <p:cNvSpPr/>
          <p:nvPr userDrawn="1"/>
        </p:nvSpPr>
        <p:spPr bwMode="auto">
          <a:xfrm>
            <a:off x="0" y="1053524"/>
            <a:ext cx="12192001" cy="18000"/>
          </a:xfrm>
          <a:prstGeom prst="rect">
            <a:avLst/>
          </a:prstGeom>
          <a:solidFill>
            <a:srgbClr val="00A5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138239885" name="Imag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8732" y="84221"/>
            <a:ext cx="1285911" cy="862442"/>
          </a:xfrm>
          <a:prstGeom prst="rect">
            <a:avLst/>
          </a:prstGeom>
        </p:spPr>
      </p:pic>
      <p:pic>
        <p:nvPicPr>
          <p:cNvPr id="2108376997" name="Image 8"/>
          <p:cNvPicPr>
            <a:picLocks noChangeAspect="1"/>
          </p:cNvPicPr>
          <p:nvPr userDrawn="1"/>
        </p:nvPicPr>
        <p:blipFill>
          <a:blip r:embed="rId3"/>
          <a:srcRect l="31179" t="0" r="0" b="0"/>
          <a:stretch/>
        </p:blipFill>
        <p:spPr bwMode="auto">
          <a:xfrm>
            <a:off x="9597357" y="310161"/>
            <a:ext cx="2387165" cy="527760"/>
          </a:xfrm>
          <a:prstGeom prst="rect">
            <a:avLst/>
          </a:prstGeom>
        </p:spPr>
      </p:pic>
      <p:sp>
        <p:nvSpPr>
          <p:cNvPr id="1627009762" name="Espace réservé du texte 13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793750" y="5072063"/>
            <a:ext cx="8804275" cy="823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fr-FR"/>
              <a:t>Titre du chapitre</a:t>
            </a:r>
            <a:endParaRPr/>
          </a:p>
        </p:txBody>
      </p:sp>
      <p:sp>
        <p:nvSpPr>
          <p:cNvPr id="1837014798" name="Espace réservé du texte 15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793750" y="6081713"/>
            <a:ext cx="8804275" cy="466725"/>
          </a:xfrm>
          <a:prstGeom prst="rect">
            <a:avLst/>
          </a:prstGeom>
        </p:spPr>
        <p:txBody>
          <a:bodyPr/>
          <a:lstStyle>
            <a:lvl1pPr marL="0" indent="0">
              <a:buFont typeface="Arial"/>
              <a:buNone/>
              <a:defRPr sz="2000" b="1" i="1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fr-FR"/>
              <a:t>Présentateur(s)</a:t>
            </a:r>
            <a:endParaRPr/>
          </a:p>
        </p:txBody>
      </p:sp>
      <p:sp>
        <p:nvSpPr>
          <p:cNvPr id="118320010" name="Espace réservé pour une image  17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054100"/>
            <a:ext cx="12192000" cy="373538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300000"/>
              </a:lnSpc>
              <a:buNone/>
              <a:defRPr sz="1400" b="1" i="1">
                <a:solidFill>
                  <a:srgbClr val="00A5AD"/>
                </a:solidFill>
              </a:defRPr>
            </a:lvl1pPr>
          </a:lstStyle>
          <a:p>
            <a:pPr>
              <a:defRPr/>
            </a:pPr>
            <a:r>
              <a:rPr lang="fr-FR"/>
              <a:t>Cliquez sur l’icone image ci-dessous pour insérer une photo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Diapo développem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5806659" name="Espace réservé du numéro de diapositive 2"/>
          <p:cNvSpPr>
            <a:spLocks noGrp="1"/>
          </p:cNvSpPr>
          <p:nvPr>
            <p:ph type="sldNum" sz="quarter" idx="10"/>
          </p:nvPr>
        </p:nvSpPr>
        <p:spPr bwMode="auto">
          <a:xfrm>
            <a:off x="9289532" y="6372047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C23C3DF-6F72-4440-AF31-860A4E49D89F}" type="slidenum">
              <a:rPr lang="fr-FR"/>
              <a:t>‹N°›</a:t>
            </a:fld>
            <a:endParaRPr lang="fr-FR"/>
          </a:p>
        </p:txBody>
      </p:sp>
      <p:pic>
        <p:nvPicPr>
          <p:cNvPr id="1463796564" name="Imag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8732" y="84221"/>
            <a:ext cx="1285911" cy="862442"/>
          </a:xfrm>
          <a:prstGeom prst="rect">
            <a:avLst/>
          </a:prstGeom>
        </p:spPr>
      </p:pic>
      <p:sp>
        <p:nvSpPr>
          <p:cNvPr id="1533605183" name="Rectangle 5"/>
          <p:cNvSpPr/>
          <p:nvPr userDrawn="1"/>
        </p:nvSpPr>
        <p:spPr bwMode="auto">
          <a:xfrm>
            <a:off x="0" y="1053524"/>
            <a:ext cx="12192001" cy="18000"/>
          </a:xfrm>
          <a:prstGeom prst="rect">
            <a:avLst/>
          </a:prstGeom>
          <a:solidFill>
            <a:srgbClr val="00A5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061960790" name="Espace réservé du texte 17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2024981" y="148512"/>
            <a:ext cx="7272700" cy="7744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1">
                <a:solidFill>
                  <a:srgbClr val="00A5AD"/>
                </a:solidFill>
              </a:defRPr>
            </a:lvl1pPr>
          </a:lstStyle>
          <a:p>
            <a:pPr lvl="0">
              <a:defRPr/>
            </a:pPr>
            <a:r>
              <a:rPr lang="fr-FR"/>
              <a:t>Titre de la diapo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Diapo fi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2567829" name="Rectangle 21"/>
          <p:cNvSpPr/>
          <p:nvPr userDrawn="1"/>
        </p:nvSpPr>
        <p:spPr bwMode="auto">
          <a:xfrm>
            <a:off x="0" y="1062524"/>
            <a:ext cx="12192000" cy="5795476"/>
          </a:xfrm>
          <a:prstGeom prst="rect">
            <a:avLst/>
          </a:prstGeom>
          <a:solidFill>
            <a:srgbClr val="00A5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49453618" name="Rectangle 10"/>
          <p:cNvSpPr/>
          <p:nvPr userDrawn="1"/>
        </p:nvSpPr>
        <p:spPr bwMode="auto">
          <a:xfrm>
            <a:off x="1384643" y="2071848"/>
            <a:ext cx="4958080" cy="144655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fr-FR" sz="4400" b="0" i="0" u="none" strike="noStrike" cap="none" spc="0">
                <a:ln>
                  <a:noFill/>
                </a:ln>
                <a:solidFill>
                  <a:schemeClr val="bg1"/>
                </a:solidFill>
                <a:latin typeface="+mn-lt"/>
                <a:ea typeface="+mj-ea"/>
                <a:cs typeface="+mj-cs"/>
              </a:rPr>
              <a:t>Merci</a:t>
            </a:r>
            <a:br>
              <a:rPr lang="fr-FR" sz="4400" b="0" i="0" u="none" strike="noStrike" cap="none" spc="0">
                <a:ln>
                  <a:noFill/>
                </a:ln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fr-FR" sz="4400" b="0" i="0" u="none" strike="noStrike" cap="none" spc="0">
                <a:ln>
                  <a:noFill/>
                </a:ln>
                <a:solidFill>
                  <a:schemeClr val="bg1"/>
                </a:solidFill>
                <a:latin typeface="+mn-lt"/>
                <a:ea typeface="+mj-ea"/>
                <a:cs typeface="+mj-cs"/>
              </a:rPr>
              <a:t>de votre attention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715011247" name="Rectangle 17"/>
          <p:cNvSpPr/>
          <p:nvPr userDrawn="1"/>
        </p:nvSpPr>
        <p:spPr bwMode="auto">
          <a:xfrm>
            <a:off x="0" y="1053524"/>
            <a:ext cx="12192001" cy="18000"/>
          </a:xfrm>
          <a:prstGeom prst="rect">
            <a:avLst/>
          </a:prstGeom>
          <a:solidFill>
            <a:srgbClr val="00A5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71901749" name="Image 1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8732" y="84221"/>
            <a:ext cx="1285911" cy="862442"/>
          </a:xfrm>
          <a:prstGeom prst="rect">
            <a:avLst/>
          </a:prstGeom>
        </p:spPr>
      </p:pic>
      <p:pic>
        <p:nvPicPr>
          <p:cNvPr id="754816498" name="Image 19"/>
          <p:cNvPicPr>
            <a:picLocks noChangeAspect="1"/>
          </p:cNvPicPr>
          <p:nvPr userDrawn="1"/>
        </p:nvPicPr>
        <p:blipFill>
          <a:blip r:embed="rId3"/>
          <a:srcRect l="31179" t="0" r="0" b="0"/>
          <a:stretch/>
        </p:blipFill>
        <p:spPr bwMode="auto">
          <a:xfrm>
            <a:off x="9597357" y="310161"/>
            <a:ext cx="2387165" cy="527760"/>
          </a:xfrm>
          <a:prstGeom prst="rect">
            <a:avLst/>
          </a:prstGeom>
        </p:spPr>
      </p:pic>
      <p:pic>
        <p:nvPicPr>
          <p:cNvPr id="672577980" name="Image 20"/>
          <p:cNvPicPr>
            <a:picLocks noChangeAspect="1"/>
          </p:cNvPicPr>
          <p:nvPr userDrawn="1"/>
        </p:nvPicPr>
        <p:blipFill>
          <a:blip r:embed="rId4"/>
          <a:srcRect l="-10541" t="-118" r="43534" b="67820"/>
          <a:stretch/>
        </p:blipFill>
        <p:spPr bwMode="auto">
          <a:xfrm>
            <a:off x="4047581" y="2919983"/>
            <a:ext cx="8144417" cy="393801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63752460" name="Espace réservé du numéro de diapositive 6"/>
          <p:cNvSpPr>
            <a:spLocks noGrp="1"/>
          </p:cNvSpPr>
          <p:nvPr>
            <p:ph type="sldNum" sz="quarter" idx="4"/>
          </p:nvPr>
        </p:nvSpPr>
        <p:spPr bwMode="auto">
          <a:xfrm>
            <a:off x="9289532" y="637204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A5AD"/>
                </a:solidFill>
              </a:defRPr>
            </a:lvl1pPr>
          </a:lstStyle>
          <a:p>
            <a:pPr>
              <a:defRPr/>
            </a:pPr>
            <a:fld id="{6C23C3DF-6F72-4440-AF31-860A4E49D89F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dt="0" ftr="0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6212658" name="Espace réservé du texte 3"/>
          <p:cNvSpPr>
            <a:spLocks noGrp="1"/>
          </p:cNvSpPr>
          <p:nvPr>
            <p:ph type="body" sz="quarter" idx="11"/>
          </p:nvPr>
        </p:nvSpPr>
        <p:spPr bwMode="auto">
          <a:xfrm flipH="0" flipV="0">
            <a:off x="1055354" y="2047020"/>
            <a:ext cx="10081288" cy="3736014"/>
          </a:xfrm>
        </p:spPr>
        <p:txBody>
          <a:bodyPr lIns="91440" tIns="45720" rIns="91440" bIns="45720" anchor="t"/>
          <a:lstStyle/>
          <a:p>
            <a:pPr algn="ctr">
              <a:defRPr/>
            </a:pPr>
            <a:r>
              <a:rPr lang="fr-FR" sz="3600" i="0">
                <a:ea typeface="Calibri"/>
                <a:cs typeface="Calibri"/>
              </a:rPr>
              <a:t>BioDash</a:t>
            </a:r>
            <a:endParaRPr lang="en-US" sz="3600" i="0"/>
          </a:p>
          <a:p>
            <a:pPr algn="ctr">
              <a:defRPr/>
            </a:pPr>
            <a:r>
              <a:rPr lang="fr-FR" sz="2400" i="0">
                <a:ea typeface="Calibri"/>
                <a:cs typeface="Calibri"/>
              </a:rPr>
              <a:t>Tableaux de bord européen de la surveillance de la biodiversité</a:t>
            </a:r>
            <a:endParaRPr/>
          </a:p>
          <a:p>
            <a:pPr algn="ctr">
              <a:defRPr/>
            </a:pPr>
            <a:endParaRPr lang="fr-FR" sz="2400" i="0">
              <a:cs typeface="Calibri"/>
            </a:endParaRPr>
          </a:p>
          <a:p>
            <a:pPr algn="ctr">
              <a:defRPr/>
            </a:pPr>
            <a:r>
              <a:rPr lang="fr-FR" sz="3200" i="0">
                <a:cs typeface="Calibri"/>
              </a:rPr>
              <a:t>CCTP 2025-67</a:t>
            </a:r>
            <a:endParaRPr/>
          </a:p>
          <a:p>
            <a:pPr marL="0" marR="0" indent="0" algn="ctr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None/>
              <a:defRPr/>
            </a:pPr>
            <a:r>
              <a:rPr lang="fr-FR" sz="3200" b="1" i="0" u="none" strike="noStrike" cap="none" spc="0">
                <a:solidFill>
                  <a:srgbClr val="FFFFFF"/>
                </a:solidFill>
                <a:latin typeface="Calibri"/>
                <a:ea typeface="Arial"/>
                <a:cs typeface="Calibri"/>
              </a:rPr>
              <a:t>Annex</a:t>
            </a:r>
            <a:r>
              <a:rPr lang="fr-FR" sz="3200" b="1" i="0" u="none" strike="noStrike" cap="none" spc="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fr-FR" sz="3200" b="1" i="0" u="none" strike="noStrike" cap="none" spc="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 1</a:t>
            </a:r>
            <a:endParaRPr lang="fr-FR" sz="3200" b="1" i="0" u="none" strike="noStrike" cap="none" spc="0">
              <a:solidFill>
                <a:srgbClr val="FFFFFF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fr-FR" sz="3200" i="0">
                <a:cs typeface="Calibri"/>
              </a:rPr>
              <a:t>Répartition des EBV</a:t>
            </a:r>
            <a:endParaRPr/>
          </a:p>
          <a:p>
            <a:pPr algn="ctr">
              <a:defRPr/>
            </a:pPr>
            <a:r>
              <a:rPr lang="fr-FR" sz="2400" i="0">
                <a:cs typeface="Calibri"/>
              </a:rPr>
              <a:t>06/11/2025</a:t>
            </a:r>
            <a:endParaRPr sz="2400" i="0"/>
          </a:p>
        </p:txBody>
      </p:sp>
      <p:pic>
        <p:nvPicPr>
          <p:cNvPr id="87737285" name="Pictur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050231" y="1329886"/>
            <a:ext cx="2964915" cy="9189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9200480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xfrm>
            <a:off x="11330082" y="6372047"/>
            <a:ext cx="702650" cy="365125"/>
          </a:xfrm>
        </p:spPr>
        <p:txBody>
          <a:bodyPr/>
          <a:lstStyle/>
          <a:p>
            <a:pPr>
              <a:defRPr/>
            </a:pPr>
            <a:fld id="{6C23C3DF-6F72-4440-AF31-860A4E49D89F}" type="slidenum">
              <a:rPr lang="fr-FR"/>
              <a:t>2</a:t>
            </a:fld>
            <a:endParaRPr lang="fr-FR"/>
          </a:p>
        </p:txBody>
      </p:sp>
      <p:sp>
        <p:nvSpPr>
          <p:cNvPr id="525314898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 lIns="91440" tIns="45720" rIns="91440" bIns="45720" anchor="ctr"/>
          <a:lstStyle/>
          <a:p>
            <a:pPr>
              <a:defRPr/>
            </a:pPr>
            <a:r>
              <a:rPr lang="fr-FR" sz="2800">
                <a:ea typeface="Calibri"/>
                <a:cs typeface="Calibri"/>
              </a:rPr>
              <a:t>Répartition des 21 EBV</a:t>
            </a:r>
            <a:endParaRPr lang="en-US" sz="2800"/>
          </a:p>
        </p:txBody>
      </p:sp>
      <p:sp>
        <p:nvSpPr>
          <p:cNvPr id="178375792" name="Rectangle 3"/>
          <p:cNvSpPr/>
          <p:nvPr/>
        </p:nvSpPr>
        <p:spPr bwMode="auto">
          <a:xfrm>
            <a:off x="159268" y="6372047"/>
            <a:ext cx="114735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100" i="1">
                <a:solidFill>
                  <a:schemeClr val="bg2">
                    <a:lumMod val="75000"/>
                  </a:schemeClr>
                </a:solidFill>
              </a:rPr>
              <a:t>Titre de la présentation – date</a:t>
            </a:r>
            <a:endParaRPr lang="fr-FR" sz="1100"/>
          </a:p>
        </p:txBody>
      </p:sp>
      <p:pic>
        <p:nvPicPr>
          <p:cNvPr id="2028185148" name="Image 9"/>
          <p:cNvPicPr>
            <a:picLocks noChangeAspect="1"/>
          </p:cNvPicPr>
          <p:nvPr/>
        </p:nvPicPr>
        <p:blipFill>
          <a:blip r:embed="rId3"/>
          <a:srcRect l="-42" t="4662" r="670" b="7343"/>
          <a:stretch/>
        </p:blipFill>
        <p:spPr bwMode="auto">
          <a:xfrm>
            <a:off x="74660" y="1314870"/>
            <a:ext cx="11908750" cy="3287315"/>
          </a:xfrm>
          <a:prstGeom prst="rect">
            <a:avLst/>
          </a:prstGeom>
        </p:spPr>
      </p:pic>
      <p:sp>
        <p:nvSpPr>
          <p:cNvPr id="772226426" name="Rectangle : coins arrondis 10"/>
          <p:cNvSpPr/>
          <p:nvPr/>
        </p:nvSpPr>
        <p:spPr bwMode="auto">
          <a:xfrm>
            <a:off x="847436" y="2168212"/>
            <a:ext cx="10224654" cy="818165"/>
          </a:xfrm>
          <a:prstGeom prst="roundRect">
            <a:avLst>
              <a:gd name="adj" fmla="val 16667"/>
            </a:avLst>
          </a:prstGeom>
          <a:solidFill>
            <a:srgbClr val="4EA72E">
              <a:lumMod val="60000"/>
              <a:lumOff val="40000"/>
              <a:alpha val="2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800" b="0" i="0" u="none" strike="noStrike" cap="none" spc="0">
                <a:ln>
                  <a:noFill/>
                </a:ln>
                <a:solidFill>
                  <a:srgbClr val="0F9ED5">
                    <a:lumMod val="75000"/>
                  </a:srgbClr>
                </a:solidFill>
                <a:latin typeface="Aptos"/>
                <a:ea typeface="+mn-ea"/>
                <a:cs typeface="+mn-cs"/>
              </a:rPr>
              <a:t>2 Groupes d’EBV 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800" b="0" i="0" u="none" strike="noStrike" cap="none" spc="0">
                <a:ln>
                  <a:noFill/>
                </a:ln>
                <a:solidFill>
                  <a:srgbClr val="0F9ED5">
                    <a:lumMod val="75000"/>
                  </a:srgbClr>
                </a:solidFill>
                <a:latin typeface="Aptos"/>
                <a:ea typeface="+mn-ea"/>
                <a:cs typeface="+mn-cs"/>
              </a:rPr>
              <a:t>Niveau Biologique</a:t>
            </a: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Aptos"/>
              <a:ea typeface="+mn-ea"/>
              <a:cs typeface="+mn-cs"/>
            </a:endParaRPr>
          </a:p>
        </p:txBody>
      </p:sp>
      <p:sp>
        <p:nvSpPr>
          <p:cNvPr id="1066073941" name="Rectangle : coins arrondis 11"/>
          <p:cNvSpPr/>
          <p:nvPr/>
        </p:nvSpPr>
        <p:spPr bwMode="auto">
          <a:xfrm>
            <a:off x="301721" y="4663255"/>
            <a:ext cx="11607030" cy="595835"/>
          </a:xfrm>
          <a:prstGeom prst="roundRect">
            <a:avLst>
              <a:gd name="adj" fmla="val 16667"/>
            </a:avLst>
          </a:prstGeom>
          <a:solidFill>
            <a:srgbClr val="156082">
              <a:lumMod val="40000"/>
              <a:lumOff val="60000"/>
              <a:alpha val="2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800" b="0" i="0" u="none" strike="noStrike" cap="none" spc="0">
                <a:ln>
                  <a:noFill/>
                </a:ln>
                <a:solidFill>
                  <a:srgbClr val="0F9ED5">
                    <a:lumMod val="75000"/>
                  </a:srgbClr>
                </a:solidFill>
                <a:latin typeface="Aptos"/>
                <a:ea typeface="+mn-ea"/>
                <a:cs typeface="+mn-cs"/>
              </a:rPr>
              <a:t>6 Classes d’EBV</a:t>
            </a: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Aptos"/>
              <a:ea typeface="+mn-ea"/>
              <a:cs typeface="+mn-cs"/>
            </a:endParaRPr>
          </a:p>
        </p:txBody>
      </p:sp>
      <p:sp>
        <p:nvSpPr>
          <p:cNvPr id="2041608042" name="Rectangle 12"/>
          <p:cNvSpPr/>
          <p:nvPr/>
        </p:nvSpPr>
        <p:spPr bwMode="auto">
          <a:xfrm>
            <a:off x="411678" y="5441407"/>
            <a:ext cx="116070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b="1">
                <a:solidFill>
                  <a:srgbClr val="156082">
                    <a:lumMod val="75000"/>
                  </a:srgbClr>
                </a:solidFill>
                <a:latin typeface="Carlito"/>
                <a:ea typeface="Calibri"/>
              </a:rPr>
              <a:t>La classe EBV </a:t>
            </a:r>
            <a:r>
              <a:rPr lang="fr-FR" sz="1600">
                <a:solidFill>
                  <a:srgbClr val="156082">
                    <a:lumMod val="75000"/>
                  </a:srgbClr>
                </a:solidFill>
                <a:latin typeface="Carlito"/>
                <a:ea typeface="Calibri"/>
              </a:rPr>
              <a:t>est le système de classification de GEO BON pour la surveillance de la biodiversité. Il catégorise et organise les variables écologiques essentielles à travers les échelles et les niveaux biologiques. Ce cadre normalisé permet d'identifier et de hiérarchiser les variables clés représentant des aspects de la biodiversité. </a:t>
            </a:r>
            <a:endParaRPr lang="fr-FR" sz="1600">
              <a:solidFill>
                <a:srgbClr val="156082">
                  <a:lumMod val="75000"/>
                </a:srgbClr>
              </a:solidFill>
              <a:latin typeface="Apto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2643173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C23C3DF-6F72-4440-AF31-860A4E49D89F}" type="slidenum">
              <a:rPr lang="fr-FR"/>
              <a:t>3</a:t>
            </a:fld>
            <a:endParaRPr lang="fr-FR"/>
          </a:p>
        </p:txBody>
      </p:sp>
      <p:sp>
        <p:nvSpPr>
          <p:cNvPr id="1896161896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2800"/>
              <a:t>Données EBV BioDash</a:t>
            </a:r>
            <a:endParaRPr/>
          </a:p>
        </p:txBody>
      </p:sp>
      <p:sp>
        <p:nvSpPr>
          <p:cNvPr id="573191381" name="Flèche : en arc 75"/>
          <p:cNvSpPr/>
          <p:nvPr/>
        </p:nvSpPr>
        <p:spPr bwMode="auto">
          <a:xfrm>
            <a:off x="342359" y="4370730"/>
            <a:ext cx="9354013" cy="804590"/>
          </a:xfrm>
          <a:prstGeom prst="circularArrow">
            <a:avLst>
              <a:gd name="adj1" fmla="val 0"/>
              <a:gd name="adj2" fmla="val 2097213"/>
              <a:gd name="adj3" fmla="val 5335482"/>
              <a:gd name="adj4" fmla="val 10402321"/>
              <a:gd name="adj5" fmla="val 20225"/>
            </a:avLst>
          </a:prstGeom>
          <a:solidFill>
            <a:srgbClr val="0F9ED5">
              <a:lumMod val="60000"/>
              <a:lumOff val="40000"/>
            </a:srgbClr>
          </a:solidFill>
          <a:ln w="19050" cap="flat" cmpd="sng" algn="ctr">
            <a:solidFill>
              <a:srgbClr val="0F9ED5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black"/>
              </a:solidFill>
              <a:latin typeface="Aptos"/>
              <a:ea typeface="+mn-ea"/>
              <a:cs typeface="+mn-cs"/>
            </a:endParaRPr>
          </a:p>
        </p:txBody>
      </p:sp>
      <p:grpSp>
        <p:nvGrpSpPr>
          <p:cNvPr id="1856761361" name="Groupe 76"/>
          <p:cNvGrpSpPr/>
          <p:nvPr/>
        </p:nvGrpSpPr>
        <p:grpSpPr bwMode="auto">
          <a:xfrm>
            <a:off x="2904572" y="1504831"/>
            <a:ext cx="2192959" cy="3166783"/>
            <a:chOff x="3416265" y="2265829"/>
            <a:chExt cx="2529928" cy="3489512"/>
          </a:xfrm>
        </p:grpSpPr>
        <p:sp>
          <p:nvSpPr>
            <p:cNvPr id="78" name="Rectangle : coins arrondis 77"/>
            <p:cNvSpPr/>
            <p:nvPr/>
          </p:nvSpPr>
          <p:spPr bwMode="auto">
            <a:xfrm>
              <a:off x="3416265" y="2265829"/>
              <a:ext cx="2529928" cy="3489512"/>
            </a:xfrm>
            <a:prstGeom prst="roundRect">
              <a:avLst>
                <a:gd name="adj" fmla="val 16667"/>
              </a:avLst>
            </a:prstGeom>
            <a:solidFill>
              <a:srgbClr val="00B0F0">
                <a:alpha val="1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fr-FR" sz="1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Aptos"/>
                <a:ea typeface="+mn-ea"/>
                <a:cs typeface="+mn-cs"/>
              </a:endParaRPr>
            </a:p>
          </p:txBody>
        </p:sp>
        <p:sp>
          <p:nvSpPr>
            <p:cNvPr id="79" name="Rectangle : coins arrondis 78"/>
            <p:cNvSpPr/>
            <p:nvPr/>
          </p:nvSpPr>
          <p:spPr bwMode="auto">
            <a:xfrm>
              <a:off x="3694412" y="2749924"/>
              <a:ext cx="1889312" cy="679076"/>
            </a:xfrm>
            <a:prstGeom prst="roundRect">
              <a:avLst>
                <a:gd name="adj" fmla="val 16667"/>
              </a:avLst>
            </a:prstGeom>
            <a:solidFill>
              <a:srgbClr val="00AFD8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txBody>
            <a:bodyPr wrap="none" lIns="36000" tIns="36000" rIns="36000" bIns="36000"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2000" b="1" i="0" u="none" strike="noStrike" cap="none" spc="0">
                  <a:ln>
                    <a:noFill/>
                  </a:ln>
                  <a:solidFill>
                    <a:prstClr val="white"/>
                  </a:solidFill>
                  <a:latin typeface="Aptos"/>
                  <a:ea typeface="Calibri"/>
                  <a:cs typeface="Calibri"/>
                </a:rPr>
                <a:t>Which</a:t>
              </a:r>
              <a:endParaRPr/>
            </a:p>
          </p:txBody>
        </p:sp>
        <p:sp>
          <p:nvSpPr>
            <p:cNvPr id="80" name="Rectangle : coins arrondis 79"/>
            <p:cNvSpPr/>
            <p:nvPr/>
          </p:nvSpPr>
          <p:spPr bwMode="auto">
            <a:xfrm>
              <a:off x="3682517" y="3790219"/>
              <a:ext cx="2060602" cy="1159467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wrap="none" lIns="36000" tIns="36000" rIns="36000" bIns="36000" rtlCol="0"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defRPr/>
              </a:pPr>
              <a:r>
                <a:rPr lang="fr-FR" sz="1200" b="1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Viable d’états : 21 EBVs + 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Variable pression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Variable impact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+mn-ea"/>
                  <a:cs typeface="Calibri"/>
                </a:rPr>
                <a:t>Variable réponse</a:t>
              </a:r>
              <a:endParaRPr/>
            </a:p>
          </p:txBody>
        </p:sp>
      </p:grpSp>
      <p:grpSp>
        <p:nvGrpSpPr>
          <p:cNvPr id="93468305" name="Groupe 80"/>
          <p:cNvGrpSpPr/>
          <p:nvPr/>
        </p:nvGrpSpPr>
        <p:grpSpPr bwMode="auto">
          <a:xfrm>
            <a:off x="379816" y="1504831"/>
            <a:ext cx="2194730" cy="3166783"/>
            <a:chOff x="827052" y="2271841"/>
            <a:chExt cx="2529928" cy="3489512"/>
          </a:xfrm>
        </p:grpSpPr>
        <p:sp>
          <p:nvSpPr>
            <p:cNvPr id="82" name="Rectangle : coins arrondis 81"/>
            <p:cNvSpPr/>
            <p:nvPr/>
          </p:nvSpPr>
          <p:spPr bwMode="auto">
            <a:xfrm>
              <a:off x="827052" y="2271841"/>
              <a:ext cx="2529928" cy="3489512"/>
            </a:xfrm>
            <a:prstGeom prst="roundRect">
              <a:avLst>
                <a:gd name="adj" fmla="val 16667"/>
              </a:avLst>
            </a:prstGeom>
            <a:solidFill>
              <a:srgbClr val="03B1B5">
                <a:alpha val="1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fr-FR" sz="1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Aptos"/>
                <a:ea typeface="+mn-ea"/>
                <a:cs typeface="+mn-cs"/>
              </a:endParaRPr>
            </a:p>
          </p:txBody>
        </p:sp>
        <p:sp>
          <p:nvSpPr>
            <p:cNvPr id="83" name="Rectangle : coins arrondis 82"/>
            <p:cNvSpPr/>
            <p:nvPr/>
          </p:nvSpPr>
          <p:spPr bwMode="auto">
            <a:xfrm>
              <a:off x="1132272" y="2749924"/>
              <a:ext cx="1889312" cy="679076"/>
            </a:xfrm>
            <a:prstGeom prst="roundRect">
              <a:avLst>
                <a:gd name="adj" fmla="val 16667"/>
              </a:avLst>
            </a:prstGeom>
            <a:solidFill>
              <a:srgbClr val="008584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txBody>
            <a:bodyPr wrap="none" lIns="36000" tIns="36000" rIns="36000" bIns="36000"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2000" b="1" i="0" u="none" strike="noStrike" cap="none" spc="0">
                  <a:ln>
                    <a:noFill/>
                  </a:ln>
                  <a:solidFill>
                    <a:prstClr val="white"/>
                  </a:solidFill>
                  <a:latin typeface="Aptos"/>
                  <a:ea typeface="Calibri"/>
                  <a:cs typeface="Calibri"/>
                </a:rPr>
                <a:t>When</a:t>
              </a:r>
              <a:endParaRPr/>
            </a:p>
          </p:txBody>
        </p:sp>
        <p:sp>
          <p:nvSpPr>
            <p:cNvPr id="84" name="Rectangle : coins arrondis 83"/>
            <p:cNvSpPr/>
            <p:nvPr/>
          </p:nvSpPr>
          <p:spPr bwMode="auto">
            <a:xfrm>
              <a:off x="914391" y="3603335"/>
              <a:ext cx="2334597" cy="1533237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rgbClr val="156082"/>
              </a:solidFill>
              <a:prstDash val="solid"/>
              <a:miter lim="800000"/>
            </a:ln>
            <a:effectLst/>
          </p:spPr>
          <p:txBody>
            <a:bodyPr wrap="square" lIns="36000" tIns="36000" rIns="36000" bIns="36000" rtlCol="0" anchor="ctr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defRPr/>
              </a:pPr>
              <a:r>
                <a:rPr lang="fr-FR" sz="1200" b="1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3 termes : </a:t>
              </a:r>
              <a:endParaRPr/>
            </a:p>
            <a:p>
              <a:pPr marL="88900" marR="0" lvl="0" indent="-8890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Valeur absolue : chiffre</a:t>
              </a:r>
              <a:endParaRPr/>
            </a:p>
            <a:p>
              <a:pPr marL="88900" marR="0" lvl="0" indent="-8890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Variation temporelle : graphe</a:t>
              </a:r>
              <a:endParaRPr/>
            </a:p>
            <a:p>
              <a:pPr marL="88900" marR="0" lvl="0" indent="-8890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Variation Géographique : carte</a:t>
              </a:r>
              <a:endParaRPr/>
            </a:p>
          </p:txBody>
        </p:sp>
      </p:grpSp>
      <p:grpSp>
        <p:nvGrpSpPr>
          <p:cNvPr id="512649955" name="Groupe 84"/>
          <p:cNvGrpSpPr/>
          <p:nvPr/>
        </p:nvGrpSpPr>
        <p:grpSpPr bwMode="auto">
          <a:xfrm>
            <a:off x="5397147" y="1504831"/>
            <a:ext cx="2192959" cy="3166783"/>
            <a:chOff x="5908839" y="2265829"/>
            <a:chExt cx="2529928" cy="3489512"/>
          </a:xfrm>
        </p:grpSpPr>
        <p:sp>
          <p:nvSpPr>
            <p:cNvPr id="86" name="Rectangle : coins arrondis 85"/>
            <p:cNvSpPr/>
            <p:nvPr/>
          </p:nvSpPr>
          <p:spPr bwMode="auto">
            <a:xfrm>
              <a:off x="5908839" y="2265829"/>
              <a:ext cx="2529928" cy="3489512"/>
            </a:xfrm>
            <a:prstGeom prst="roundRect">
              <a:avLst>
                <a:gd name="adj" fmla="val 16667"/>
              </a:avLst>
            </a:prstGeom>
            <a:solidFill>
              <a:srgbClr val="04E1E6">
                <a:alpha val="1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fr-FR" sz="1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Aptos"/>
                <a:ea typeface="+mn-ea"/>
                <a:cs typeface="+mn-cs"/>
              </a:endParaRPr>
            </a:p>
          </p:txBody>
        </p:sp>
        <p:sp>
          <p:nvSpPr>
            <p:cNvPr id="87" name="Rectangle : coins arrondis 86"/>
            <p:cNvSpPr/>
            <p:nvPr/>
          </p:nvSpPr>
          <p:spPr bwMode="auto">
            <a:xfrm>
              <a:off x="6245808" y="2749924"/>
              <a:ext cx="1889312" cy="679076"/>
            </a:xfrm>
            <a:prstGeom prst="roundRect">
              <a:avLst>
                <a:gd name="adj" fmla="val 16667"/>
              </a:avLst>
            </a:prstGeom>
            <a:solidFill>
              <a:srgbClr val="04E1E6"/>
            </a:solidFill>
            <a:ln w="19050" cap="flat" cmpd="sng" algn="ctr">
              <a:noFill/>
              <a:prstDash val="solid"/>
              <a:miter lim="800000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txBody>
            <a:bodyPr wrap="none" lIns="36000" tIns="36000" rIns="36000" bIns="36000"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2000" b="1" i="0" u="none" strike="noStrike" cap="none" spc="0">
                  <a:ln>
                    <a:noFill/>
                  </a:ln>
                  <a:solidFill>
                    <a:prstClr val="white"/>
                  </a:solidFill>
                  <a:latin typeface="Aptos"/>
                  <a:ea typeface="Calibri"/>
                  <a:cs typeface="Calibri"/>
                </a:rPr>
                <a:t>What</a:t>
              </a:r>
              <a:endParaRPr/>
            </a:p>
          </p:txBody>
        </p:sp>
        <p:sp>
          <p:nvSpPr>
            <p:cNvPr id="88" name="Rectangle : coins arrondis 87"/>
            <p:cNvSpPr/>
            <p:nvPr/>
          </p:nvSpPr>
          <p:spPr bwMode="auto">
            <a:xfrm>
              <a:off x="6226026" y="3790219"/>
              <a:ext cx="2020091" cy="1153455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rgbClr val="04E1E6"/>
              </a:solidFill>
              <a:prstDash val="solid"/>
              <a:miter lim="800000"/>
            </a:ln>
            <a:effectLst/>
          </p:spPr>
          <p:txBody>
            <a:bodyPr wrap="none" lIns="36000" tIns="36000" rIns="36000" bIns="36000" rtlCol="0" anchor="ctr"/>
            <a:lstStyle/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Réf. Espèce (191k)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Habitat (2 référentiels)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Ecosystème </a:t>
              </a:r>
              <a:endParaRPr/>
            </a:p>
          </p:txBody>
        </p:sp>
      </p:grpSp>
      <p:sp>
        <p:nvSpPr>
          <p:cNvPr id="174713172" name="Rectangle : coins arrondis 88"/>
          <p:cNvSpPr/>
          <p:nvPr/>
        </p:nvSpPr>
        <p:spPr bwMode="auto">
          <a:xfrm>
            <a:off x="8028310" y="1504831"/>
            <a:ext cx="2155106" cy="3166783"/>
          </a:xfrm>
          <a:prstGeom prst="roundRect">
            <a:avLst>
              <a:gd name="adj" fmla="val 16667"/>
            </a:avLst>
          </a:prstGeom>
          <a:solidFill>
            <a:srgbClr val="92D050">
              <a:alpha val="10000"/>
            </a:srgb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Aptos"/>
              <a:ea typeface="+mn-ea"/>
              <a:cs typeface="+mn-cs"/>
            </a:endParaRPr>
          </a:p>
        </p:txBody>
      </p:sp>
      <p:sp>
        <p:nvSpPr>
          <p:cNvPr id="783877812" name="Rectangle : coins arrondis 89"/>
          <p:cNvSpPr/>
          <p:nvPr/>
        </p:nvSpPr>
        <p:spPr bwMode="auto">
          <a:xfrm>
            <a:off x="8188231" y="1979271"/>
            <a:ext cx="1873116" cy="616271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9050" cap="flat" cmpd="sng" algn="ctr">
            <a:noFill/>
            <a:prstDash val="solid"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wrap="none"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2000" b="1" i="0" u="none" strike="noStrike" cap="none" spc="0">
                <a:ln>
                  <a:noFill/>
                </a:ln>
                <a:solidFill>
                  <a:prstClr val="white"/>
                </a:solidFill>
                <a:latin typeface="Aptos"/>
                <a:ea typeface="Calibri"/>
                <a:cs typeface="Calibri"/>
              </a:rPr>
              <a:t>Where</a:t>
            </a:r>
            <a:endParaRPr/>
          </a:p>
        </p:txBody>
      </p:sp>
      <p:sp>
        <p:nvSpPr>
          <p:cNvPr id="619380100" name="Rectangle : coins arrondis 90"/>
          <p:cNvSpPr/>
          <p:nvPr/>
        </p:nvSpPr>
        <p:spPr bwMode="auto">
          <a:xfrm>
            <a:off x="8402128" y="2832486"/>
            <a:ext cx="1407468" cy="1052234"/>
          </a:xfrm>
          <a:prstGeom prst="roundRect">
            <a:avLst>
              <a:gd name="adj" fmla="val 16667"/>
            </a:avLst>
          </a:prstGeom>
          <a:noFill/>
          <a:ln w="19050" cap="flat" cmpd="sng" algn="ctr">
            <a:solidFill>
              <a:srgbClr val="92D050"/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171450" marR="0" lvl="0" indent="-1714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E8E8E8">
                    <a:lumMod val="10000"/>
                  </a:srgbClr>
                </a:solidFill>
                <a:latin typeface="Aptos"/>
                <a:ea typeface="Calibri"/>
                <a:cs typeface="Calibri"/>
              </a:rPr>
              <a:t>NUTS</a:t>
            </a:r>
            <a:endParaRPr/>
          </a:p>
          <a:p>
            <a:pPr marL="171450" marR="0" lvl="0" indent="-1714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E8E8E8">
                    <a:lumMod val="10000"/>
                  </a:srgbClr>
                </a:solidFill>
                <a:latin typeface="Aptos"/>
                <a:ea typeface="Calibri"/>
                <a:cs typeface="Calibri"/>
              </a:rPr>
              <a:t>Aires protégées</a:t>
            </a:r>
            <a:endParaRPr/>
          </a:p>
          <a:p>
            <a:pPr marL="171450" marR="0" lvl="0" indent="-1714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E8E8E8">
                    <a:lumMod val="10000"/>
                  </a:srgbClr>
                </a:solidFill>
                <a:latin typeface="Aptos"/>
                <a:ea typeface="Calibri"/>
                <a:cs typeface="Calibri"/>
              </a:rPr>
              <a:t>Marins</a:t>
            </a:r>
            <a:endParaRPr/>
          </a:p>
          <a:p>
            <a:pPr marL="171450" marR="0" lvl="0" indent="-1714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E8E8E8">
                    <a:lumMod val="10000"/>
                  </a:srgbClr>
                </a:solidFill>
                <a:latin typeface="Aptos"/>
                <a:ea typeface="Calibri"/>
                <a:cs typeface="Calibri"/>
              </a:rPr>
              <a:t>Biogéographique</a:t>
            </a:r>
            <a:endParaRPr/>
          </a:p>
          <a:p>
            <a:pPr marL="171450" marR="0" lvl="0" indent="-1714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E8E8E8">
                    <a:lumMod val="10000"/>
                  </a:srgbClr>
                </a:solidFill>
                <a:latin typeface="Aptos"/>
                <a:ea typeface="Calibri"/>
                <a:cs typeface="Calibri"/>
              </a:rPr>
              <a:t>Local</a:t>
            </a:r>
            <a:endParaRPr/>
          </a:p>
        </p:txBody>
      </p:sp>
      <p:grpSp>
        <p:nvGrpSpPr>
          <p:cNvPr id="374843396" name="Groupe 91"/>
          <p:cNvGrpSpPr/>
          <p:nvPr/>
        </p:nvGrpSpPr>
        <p:grpSpPr bwMode="auto">
          <a:xfrm>
            <a:off x="10183415" y="2287406"/>
            <a:ext cx="1729113" cy="2067863"/>
            <a:chOff x="9602090" y="4797902"/>
            <a:chExt cx="1913933" cy="2067863"/>
          </a:xfrm>
        </p:grpSpPr>
        <p:sp>
          <p:nvSpPr>
            <p:cNvPr id="93" name="Rectangle : coins arrondis 92"/>
            <p:cNvSpPr/>
            <p:nvPr/>
          </p:nvSpPr>
          <p:spPr bwMode="auto">
            <a:xfrm>
              <a:off x="9920554" y="4797902"/>
              <a:ext cx="1595470" cy="2067863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lIns="36000" tIns="36000" rIns="36000" bIns="36000" rtlCol="0" anchor="ctr">
              <a:spAutoFit/>
            </a:bodyPr>
            <a:lstStyle/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Nicheurs / reproducteur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Sédentaires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Migrateur / de passage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Sessile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Liste des communautés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E8E8E8">
                      <a:lumMod val="10000"/>
                    </a:srgbClr>
                  </a:solidFill>
                  <a:latin typeface="Aptos"/>
                  <a:ea typeface="Calibri"/>
                  <a:cs typeface="Calibri"/>
                </a:rPr>
                <a:t>Liste Harmon</a:t>
              </a:r>
              <a:endParaRPr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fr-FR" sz="1200" b="0" i="0" u="none" strike="noStrike" cap="none" spc="0">
                  <a:ln>
                    <a:noFill/>
                  </a:ln>
                  <a:solidFill>
                    <a:srgbClr val="FF0000"/>
                  </a:solidFill>
                  <a:latin typeface="Aptos"/>
                  <a:ea typeface="Calibri"/>
                  <a:cs typeface="Calibri"/>
                </a:rPr>
                <a:t>Mob pop</a:t>
              </a:r>
              <a:endParaRPr/>
            </a:p>
          </p:txBody>
        </p:sp>
        <p:sp>
          <p:nvSpPr>
            <p:cNvPr id="94" name="Croix 93"/>
            <p:cNvSpPr/>
            <p:nvPr/>
          </p:nvSpPr>
          <p:spPr bwMode="auto">
            <a:xfrm>
              <a:off x="9602090" y="5714860"/>
              <a:ext cx="216326" cy="233946"/>
            </a:xfrm>
            <a:prstGeom prst="plus">
              <a:avLst>
                <a:gd name="adj" fmla="val 50000"/>
              </a:avLst>
            </a:prstGeom>
            <a:solidFill>
              <a:srgbClr val="196B24">
                <a:lumMod val="75000"/>
              </a:srgbClr>
            </a:solidFill>
            <a:ln w="19050" cap="flat" cmpd="sng" algn="ctr">
              <a:solidFill>
                <a:srgbClr val="196B2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fr-FR" sz="1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Aptos"/>
                <a:ea typeface="+mn-ea"/>
                <a:cs typeface="+mn-cs"/>
              </a:endParaRPr>
            </a:p>
          </p:txBody>
        </p:sp>
      </p:grpSp>
      <p:sp>
        <p:nvSpPr>
          <p:cNvPr id="599563686" name="ZoneTexte 94"/>
          <p:cNvSpPr txBox="1"/>
          <p:nvPr/>
        </p:nvSpPr>
        <p:spPr bwMode="auto">
          <a:xfrm>
            <a:off x="2593641" y="4779481"/>
            <a:ext cx="293842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000">
                <a:solidFill>
                  <a:prstClr val="black">
                    <a:lumMod val="65000"/>
                    <a:lumOff val="35000"/>
                  </a:prstClr>
                </a:solidFill>
                <a:cs typeface="Calibri"/>
              </a:rPr>
              <a:t>(n) Ité</a:t>
            </a:r>
            <a:r>
              <a:rPr lang="fr-FR" sz="2000">
                <a:solidFill>
                  <a:prstClr val="black">
                    <a:lumMod val="65000"/>
                    <a:lumOff val="35000"/>
                  </a:prstClr>
                </a:solidFill>
                <a:ea typeface="Calibri"/>
                <a:cs typeface="Calibri"/>
              </a:rPr>
              <a:t>rations</a:t>
            </a:r>
            <a:endParaRPr/>
          </a:p>
          <a:p>
            <a:pPr algn="ctr">
              <a:defRPr/>
            </a:pPr>
            <a:r>
              <a:rPr lang="fr-FR" i="1">
                <a:solidFill>
                  <a:prstClr val="black">
                    <a:lumMod val="65000"/>
                    <a:lumOff val="35000"/>
                  </a:prstClr>
                </a:solidFill>
                <a:ea typeface="Calibri"/>
                <a:cs typeface="Calibri"/>
              </a:rPr>
              <a:t>(combinaisons EBVs) </a:t>
            </a:r>
            <a:endParaRPr/>
          </a:p>
        </p:txBody>
      </p:sp>
      <p:sp>
        <p:nvSpPr>
          <p:cNvPr id="1880944543" name="Croix 95"/>
          <p:cNvSpPr/>
          <p:nvPr/>
        </p:nvSpPr>
        <p:spPr bwMode="auto">
          <a:xfrm rot="2288857">
            <a:off x="7696679" y="3214067"/>
            <a:ext cx="216326" cy="233946"/>
          </a:xfrm>
          <a:prstGeom prst="plus">
            <a:avLst>
              <a:gd name="adj" fmla="val 50000"/>
            </a:avLst>
          </a:prstGeom>
          <a:solidFill>
            <a:srgbClr val="196B24">
              <a:lumMod val="75000"/>
            </a:srgbClr>
          </a:solidFill>
          <a:ln w="19050" cap="flat" cmpd="sng" algn="ctr">
            <a:solidFill>
              <a:srgbClr val="196B2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Aptos"/>
              <a:ea typeface="+mn-ea"/>
              <a:cs typeface="+mn-cs"/>
            </a:endParaRPr>
          </a:p>
        </p:txBody>
      </p:sp>
      <p:sp>
        <p:nvSpPr>
          <p:cNvPr id="1182028726" name="Croix 96"/>
          <p:cNvSpPr/>
          <p:nvPr/>
        </p:nvSpPr>
        <p:spPr bwMode="auto">
          <a:xfrm rot="2288857">
            <a:off x="5146683" y="3248425"/>
            <a:ext cx="216326" cy="233946"/>
          </a:xfrm>
          <a:prstGeom prst="plus">
            <a:avLst>
              <a:gd name="adj" fmla="val 50000"/>
            </a:avLst>
          </a:prstGeom>
          <a:solidFill>
            <a:srgbClr val="196B24">
              <a:lumMod val="75000"/>
            </a:srgbClr>
          </a:solidFill>
          <a:ln w="19050" cap="flat" cmpd="sng" algn="ctr">
            <a:solidFill>
              <a:srgbClr val="196B2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Aptos"/>
              <a:ea typeface="+mn-ea"/>
              <a:cs typeface="+mn-cs"/>
            </a:endParaRPr>
          </a:p>
        </p:txBody>
      </p:sp>
      <p:sp>
        <p:nvSpPr>
          <p:cNvPr id="1266040917" name="Croix 97"/>
          <p:cNvSpPr/>
          <p:nvPr/>
        </p:nvSpPr>
        <p:spPr bwMode="auto">
          <a:xfrm rot="2288857">
            <a:off x="2642793" y="3241630"/>
            <a:ext cx="216326" cy="233946"/>
          </a:xfrm>
          <a:prstGeom prst="plus">
            <a:avLst>
              <a:gd name="adj" fmla="val 50000"/>
            </a:avLst>
          </a:prstGeom>
          <a:solidFill>
            <a:srgbClr val="196B24">
              <a:lumMod val="75000"/>
            </a:srgbClr>
          </a:solidFill>
          <a:ln w="19050" cap="flat" cmpd="sng" algn="ctr">
            <a:solidFill>
              <a:srgbClr val="196B2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Aptos"/>
              <a:ea typeface="+mn-ea"/>
              <a:cs typeface="+mn-cs"/>
            </a:endParaRPr>
          </a:p>
        </p:txBody>
      </p:sp>
      <p:sp>
        <p:nvSpPr>
          <p:cNvPr id="1780157177" name="Flèche : droite rayée 98"/>
          <p:cNvSpPr/>
          <p:nvPr/>
        </p:nvSpPr>
        <p:spPr bwMode="auto">
          <a:xfrm rot="5400000">
            <a:off x="3824520" y="4072147"/>
            <a:ext cx="476663" cy="417127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00AFD8"/>
          </a:solidFill>
          <a:ln w="19050" cap="flat" cmpd="sng" algn="ctr">
            <a:noFill/>
            <a:prstDash val="solid"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wrap="none" lIns="36000" tIns="36000" rIns="36000" bIns="36000"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2000" b="1" i="0" u="none" strike="noStrike" cap="none" spc="0">
              <a:ln>
                <a:noFill/>
              </a:ln>
              <a:solidFill>
                <a:prstClr val="white"/>
              </a:solidFill>
              <a:latin typeface="Aptos"/>
              <a:ea typeface="+mn-ea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onlyoffice/8.3.3.18</Application>
  <PresentationFormat>On-screen Show (4:3)</PresentationFormat>
  <Paragraphs>0</Paragraphs>
  <Slides>3</Slides>
  <Notes>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Theme 1</vt:lpstr>
      <vt:lpstr>Slide 1</vt:lpstr>
      <vt:lpstr>Slide 2</vt:lpstr>
      <vt:lpstr>Slide 3</vt:lpstr>
    </vt:vector>
  </TitlesOfParts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Jean-Baptiste CARIOU</dc:creator>
  <cp:lastModifiedBy>Dominique BRUNET</cp:lastModifiedBy>
  <cp:revision>88</cp:revision>
  <dcterms:created xsi:type="dcterms:W3CDTF">2021-02-05T10:16:39Z</dcterms:created>
  <dcterms:modified xsi:type="dcterms:W3CDTF">2025-12-11T10:50:16Z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0x010100C2C1ECB7748E54479E247B20B44B957E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xd_Signature">
    <vt:bool>false</vt:bool>
  </property>
</Properties>
</file>